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7"/>
  </p:notesMasterIdLst>
  <p:sldIdLst>
    <p:sldId id="256" r:id="rId2"/>
    <p:sldId id="257" r:id="rId3"/>
    <p:sldId id="273" r:id="rId4"/>
    <p:sldId id="275" r:id="rId5"/>
    <p:sldId id="274" r:id="rId6"/>
    <p:sldId id="265" r:id="rId7"/>
    <p:sldId id="258" r:id="rId8"/>
    <p:sldId id="270" r:id="rId9"/>
    <p:sldId id="271" r:id="rId10"/>
    <p:sldId id="268" r:id="rId11"/>
    <p:sldId id="260" r:id="rId12"/>
    <p:sldId id="272" r:id="rId13"/>
    <p:sldId id="261" r:id="rId14"/>
    <p:sldId id="276" r:id="rId15"/>
    <p:sldId id="262" r:id="rId16"/>
    <p:sldId id="263" r:id="rId17"/>
    <p:sldId id="279" r:id="rId18"/>
    <p:sldId id="283" r:id="rId19"/>
    <p:sldId id="280" r:id="rId20"/>
    <p:sldId id="284" r:id="rId21"/>
    <p:sldId id="281" r:id="rId22"/>
    <p:sldId id="278" r:id="rId23"/>
    <p:sldId id="285" r:id="rId24"/>
    <p:sldId id="277" r:id="rId25"/>
    <p:sldId id="282" r:id="rId2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Total State</a:t>
            </a:r>
            <a:r>
              <a:rPr lang="en-US" baseline="0" dirty="0">
                <a:latin typeface="+mj-lt"/>
              </a:rPr>
              <a:t> Support &amp; Tuition Revenue</a:t>
            </a:r>
            <a:r>
              <a:rPr lang="en-US" dirty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and Budgeted Expenditures 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2007-2008</a:t>
            </a:r>
            <a:r>
              <a:rPr lang="en-US" baseline="0" dirty="0" smtClean="0">
                <a:latin typeface="+mj-lt"/>
              </a:rPr>
              <a:t> - </a:t>
            </a:r>
            <a:r>
              <a:rPr lang="en-US" baseline="0" dirty="0">
                <a:latin typeface="+mj-lt"/>
              </a:rPr>
              <a:t>Projected </a:t>
            </a:r>
            <a:r>
              <a:rPr lang="en-US" dirty="0">
                <a:latin typeface="+mj-lt"/>
              </a:rPr>
              <a:t>2019-2020 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with $4.5M reductions)</a:t>
            </a:r>
          </a:p>
        </c:rich>
      </c:tx>
      <c:layout>
        <c:manualLayout>
          <c:xMode val="edge"/>
          <c:yMode val="edge"/>
          <c:x val="0.28586757653147399"/>
          <c:y val="7.4508003783275087E-2"/>
        </c:manualLayout>
      </c:layout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8.3797327907953079E-2"/>
          <c:y val="0.11942916499670678"/>
          <c:w val="0.9074126503417842"/>
          <c:h val="0.77109146684807672"/>
        </c:manualLayout>
      </c:layout>
      <c:lineChart>
        <c:grouping val="standard"/>
        <c:varyColors val="0"/>
        <c:ser>
          <c:idx val="0"/>
          <c:order val="0"/>
          <c:tx>
            <c:strRef>
              <c:f>'[Budget Charts 05-13-2019 President''s Message.xlsx]data for charts'!$A$17</c:f>
              <c:strCache>
                <c:ptCount val="1"/>
                <c:pt idx="0">
                  <c:v>Total  State Support &amp; Tuition Revenue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$42,221,200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$41,293,200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$41,050,000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3260073260073303E-3"/>
                  <c:y val="4.035309273887402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$40,802,700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72343310637042E-17"/>
                  <c:y val="-1.00882731847185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$40,627,900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9780219780219778E-3"/>
                  <c:y val="2.654571176693903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$42,336,600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699633699633701E-2"/>
                  <c:y val="2.85208073766628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$43,735,500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545107700256966E-2"/>
                  <c:y val="4.06364512956925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$45,680,400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7099405330343836E-2"/>
                  <c:y val="3.65895508632910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$46,205,100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7.2760763915571791E-2"/>
                  <c:y val="2.05180314461082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$ 43,995,700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$43,426,100 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848418618097727E-2"/>
                  <c:y val="4.26860779634049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$45,834,800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7.9880890430760344E-3"/>
                  <c:y val="2.84967382657120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$46,551,500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5240-4ED3-8E6A-811FD128283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'[Budget Charts 05-13-2019 President''s Message.xlsx]data for charts'!$B$16:$N$16</c:f>
              <c:strCache>
                <c:ptCount val="13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  <c:pt idx="6">
                  <c:v>13-14</c:v>
                </c:pt>
                <c:pt idx="7">
                  <c:v>14-15</c:v>
                </c:pt>
                <c:pt idx="8">
                  <c:v>15-16</c:v>
                </c:pt>
                <c:pt idx="9">
                  <c:v>16-17</c:v>
                </c:pt>
                <c:pt idx="10">
                  <c:v>17-18</c:v>
                </c:pt>
                <c:pt idx="11">
                  <c:v>18-19*</c:v>
                </c:pt>
                <c:pt idx="12">
                  <c:v>Proj. 19-20</c:v>
                </c:pt>
              </c:strCache>
            </c:strRef>
          </c:cat>
          <c:val>
            <c:numRef>
              <c:f>'[Budget Charts 05-13-2019 President''s Message.xlsx]data for charts'!$B$17:$N$17</c:f>
              <c:numCache>
                <c:formatCode>#,##0</c:formatCode>
                <c:ptCount val="13"/>
                <c:pt idx="0">
                  <c:v>42221200</c:v>
                </c:pt>
                <c:pt idx="1">
                  <c:v>41293200</c:v>
                </c:pt>
                <c:pt idx="2">
                  <c:v>41050000</c:v>
                </c:pt>
                <c:pt idx="3">
                  <c:v>41650800</c:v>
                </c:pt>
                <c:pt idx="4">
                  <c:v>40627900</c:v>
                </c:pt>
                <c:pt idx="5">
                  <c:v>42336600</c:v>
                </c:pt>
                <c:pt idx="6">
                  <c:v>43735500</c:v>
                </c:pt>
                <c:pt idx="7">
                  <c:v>45680400</c:v>
                </c:pt>
                <c:pt idx="8">
                  <c:v>46205100</c:v>
                </c:pt>
                <c:pt idx="9" formatCode="#,##0_);[Red]\(#,##0\)">
                  <c:v>43995700</c:v>
                </c:pt>
                <c:pt idx="10" formatCode="#,##0_);[Red]\(#,##0\)">
                  <c:v>43426100</c:v>
                </c:pt>
                <c:pt idx="11" formatCode="#,##0_);[Red]\(#,##0\)">
                  <c:v>45834800</c:v>
                </c:pt>
                <c:pt idx="12" formatCode="#,##0_);[Red]\(#,##0\)">
                  <c:v>46551500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5240-4ED3-8E6A-811FD1282831}"/>
            </c:ext>
          </c:extLst>
        </c:ser>
        <c:ser>
          <c:idx val="1"/>
          <c:order val="1"/>
          <c:tx>
            <c:strRef>
              <c:f>'[Budget Charts 05-13-2019 President''s Message.xlsx]data for charts'!$A$18</c:f>
              <c:strCache>
                <c:ptCount val="1"/>
                <c:pt idx="0">
                  <c:v>Percent of Base year - Revenue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9BBB59">
                    <a:lumMod val="75000"/>
                  </a:srgbClr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$42,609,000 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304029304029317E-3"/>
                  <c:y val="-2.01765463694369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$42,676,100 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095238095238099E-2"/>
                  <c:y val="6.052963910831108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$43,923,500 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373626373626391E-2"/>
                  <c:y val="1.00882731847185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$47,210,900 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794871794871793E-2"/>
                  <c:y val="-4.67223254119307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$47,241,600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8580286724407982E-2"/>
                  <c:y val="-4.27173158815027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$48,143,900 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3225757522062807E-2"/>
                  <c:y val="-2.04284382448869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$49,159,700 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1025641025641033E-2"/>
                  <c:y val="1.00882731847185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$51,820,000* 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304029304029304E-2"/>
                  <c:y val="1.21059278216622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$52,634,100 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512820512820516E-2"/>
                  <c:y val="8.070618547774804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$55,023,300 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0256410256410367E-2"/>
                  <c:y val="6.052963910831108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$55,151,900 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240-4ED3-8E6A-811FD128283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'[Budget Charts 05-13-2019 President''s Message.xlsx]data for charts'!$B$16:$N$16</c:f>
              <c:strCache>
                <c:ptCount val="13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  <c:pt idx="6">
                  <c:v>13-14</c:v>
                </c:pt>
                <c:pt idx="7">
                  <c:v>14-15</c:v>
                </c:pt>
                <c:pt idx="8">
                  <c:v>15-16</c:v>
                </c:pt>
                <c:pt idx="9">
                  <c:v>16-17</c:v>
                </c:pt>
                <c:pt idx="10">
                  <c:v>17-18</c:v>
                </c:pt>
                <c:pt idx="11">
                  <c:v>18-19*</c:v>
                </c:pt>
                <c:pt idx="12">
                  <c:v>Proj. 19-20</c:v>
                </c:pt>
              </c:strCache>
            </c:strRef>
          </c:cat>
          <c:val>
            <c:numRef>
              <c:f>'[Budget Charts 05-13-2019 President''s Message.xlsx]data for charts'!$B$18:$N$18</c:f>
              <c:numCache>
                <c:formatCode>0%</c:formatCode>
                <c:ptCount val="13"/>
                <c:pt idx="0">
                  <c:v>1</c:v>
                </c:pt>
                <c:pt idx="1">
                  <c:v>0.97802052049681198</c:v>
                </c:pt>
                <c:pt idx="2">
                  <c:v>0.97226038104080414</c:v>
                </c:pt>
                <c:pt idx="3">
                  <c:v>0.98649019923640258</c:v>
                </c:pt>
                <c:pt idx="4">
                  <c:v>0.96226303373660627</c:v>
                </c:pt>
                <c:pt idx="5">
                  <c:v>1.00273322406753</c:v>
                </c:pt>
                <c:pt idx="6">
                  <c:v>1.0358658683315491</c:v>
                </c:pt>
                <c:pt idx="7">
                  <c:v>1.0819304046308489</c:v>
                </c:pt>
                <c:pt idx="8">
                  <c:v>1.0943578107680503</c:v>
                </c:pt>
                <c:pt idx="9">
                  <c:v>1.0420286491146629</c:v>
                </c:pt>
                <c:pt idx="10">
                  <c:v>1.0285377961782232</c:v>
                </c:pt>
                <c:pt idx="11">
                  <c:v>1.0855873352723275</c:v>
                </c:pt>
                <c:pt idx="12">
                  <c:v>1.1025622199274299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5240-4ED3-8E6A-811FD1282831}"/>
            </c:ext>
          </c:extLst>
        </c:ser>
        <c:ser>
          <c:idx val="2"/>
          <c:order val="2"/>
          <c:tx>
            <c:strRef>
              <c:f>'[Budget Charts 05-13-2019 President''s Message.xlsx]data for charts'!$A$19</c:f>
              <c:strCache>
                <c:ptCount val="1"/>
                <c:pt idx="0">
                  <c:v>Budgeted Expenditures (FORM 1)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$42,609,000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647839305403695E-2"/>
                  <c:y val="-4.06364512956925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$42,676,100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619245336987159E-2"/>
                  <c:y val="-5.07437542438734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$43,923,500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$47,032,200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2453069999400255E-2"/>
                  <c:y val="-3.65935301164202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$47,241,600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3917830401505822E-2"/>
                  <c:y val="-3.65935301164202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$48,143,900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1494955226772586E-2"/>
                  <c:y val="-4.26579118853287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$49,159,700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$51,820,000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$52,304,100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75571422883951E-2"/>
                  <c:y val="-3.8612219445017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$50,892,700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6582674963682698E-2"/>
                  <c:y val="-2.85208073766628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$52,059,200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7.1683954900260305E-2"/>
                  <c:y val="-2.04140015910898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$55,508,320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5240-4ED3-8E6A-811FD1282831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4550448106390207E-3"/>
                  <c:y val="-2.44553699284009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$55,218,709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5240-4ED3-8E6A-811FD1282831}"/>
                </c:ext>
                <c:ext xmlns:c15="http://schemas.microsoft.com/office/drawing/2012/chart" uri="{CE6537A1-D6FC-4f65-9D91-7224C49458BB}"/>
              </c:extLst>
            </c:dLbl>
            <c:numFmt formatCode="&quot;$&quot;#,##0.00000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'[Budget Charts 05-13-2019 President''s Message.xlsx]data for charts'!$B$16:$N$16</c:f>
              <c:strCache>
                <c:ptCount val="13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  <c:pt idx="6">
                  <c:v>13-14</c:v>
                </c:pt>
                <c:pt idx="7">
                  <c:v>14-15</c:v>
                </c:pt>
                <c:pt idx="8">
                  <c:v>15-16</c:v>
                </c:pt>
                <c:pt idx="9">
                  <c:v>16-17</c:v>
                </c:pt>
                <c:pt idx="10">
                  <c:v>17-18</c:v>
                </c:pt>
                <c:pt idx="11">
                  <c:v>18-19*</c:v>
                </c:pt>
                <c:pt idx="12">
                  <c:v>Proj. 19-20</c:v>
                </c:pt>
              </c:strCache>
            </c:strRef>
          </c:cat>
          <c:val>
            <c:numRef>
              <c:f>'[Budget Charts 05-13-2019 President''s Message.xlsx]data for charts'!$B$19:$N$19</c:f>
              <c:numCache>
                <c:formatCode>#,##0</c:formatCode>
                <c:ptCount val="13"/>
                <c:pt idx="0">
                  <c:v>42609000</c:v>
                </c:pt>
                <c:pt idx="1">
                  <c:v>42676100</c:v>
                </c:pt>
                <c:pt idx="2">
                  <c:v>43923500</c:v>
                </c:pt>
                <c:pt idx="3">
                  <c:v>47032200</c:v>
                </c:pt>
                <c:pt idx="4">
                  <c:v>47241600</c:v>
                </c:pt>
                <c:pt idx="5">
                  <c:v>48143900</c:v>
                </c:pt>
                <c:pt idx="6">
                  <c:v>49159700</c:v>
                </c:pt>
                <c:pt idx="7">
                  <c:v>51820000</c:v>
                </c:pt>
                <c:pt idx="8">
                  <c:v>52304100</c:v>
                </c:pt>
                <c:pt idx="9" formatCode="#,##0_);[Red]\(#,##0\)">
                  <c:v>50892700</c:v>
                </c:pt>
                <c:pt idx="10" formatCode="#,##0_);[Red]\(#,##0\)">
                  <c:v>52059200</c:v>
                </c:pt>
                <c:pt idx="11" formatCode="#,##0_);[Red]\(#,##0\)">
                  <c:v>55508320</c:v>
                </c:pt>
                <c:pt idx="12" formatCode="#,##0_);[Red]\(#,##0\)">
                  <c:v>55218709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5-5240-4ED3-8E6A-811FD12828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9063816"/>
        <c:axId val="279064208"/>
      </c:lineChart>
      <c:catAx>
        <c:axId val="279063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9064208"/>
        <c:crosses val="autoZero"/>
        <c:auto val="1"/>
        <c:lblAlgn val="ctr"/>
        <c:lblOffset val="100"/>
        <c:noMultiLvlLbl val="0"/>
      </c:catAx>
      <c:valAx>
        <c:axId val="279064208"/>
        <c:scaling>
          <c:orientation val="minMax"/>
          <c:min val="4000002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2790638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6138776244584999E-2"/>
                <c:y val="0.46914184700376566"/>
              </c:manualLayout>
            </c:layout>
          </c:dispUnitsLbl>
        </c:dispUnits>
      </c:valAx>
    </c:plotArea>
    <c:legend>
      <c:legendPos val="b"/>
      <c:legendEntry>
        <c:idx val="1"/>
        <c:delete val="1"/>
      </c:legendEntry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0.93958</cdr:x>
      <cdr:y>0.26701</cdr:y>
    </cdr:from>
    <cdr:to>
      <cdr:x>0.98118</cdr:x>
      <cdr:y>0.57903</cdr:y>
    </cdr:to>
    <cdr:sp macro="" textlink="">
      <cdr:nvSpPr>
        <cdr:cNvPr id="14" name="TextBox 1"/>
        <cdr:cNvSpPr txBox="1"/>
      </cdr:nvSpPr>
      <cdr:spPr>
        <a:xfrm xmlns:a="http://schemas.openxmlformats.org/drawingml/2006/main" rot="5400000">
          <a:off x="7318494" y="2476711"/>
          <a:ext cx="1959390" cy="35944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/>
            <a:t>$8.67</a:t>
          </a:r>
          <a:r>
            <a:rPr lang="en-US" sz="1200" b="1" baseline="0"/>
            <a:t> M</a:t>
          </a:r>
          <a:r>
            <a:rPr lang="en-US" sz="1200" b="1"/>
            <a:t>illion Dollar Deficit</a:t>
          </a:r>
        </a:p>
      </cdr:txBody>
    </cdr:sp>
  </cdr:relSizeAnchor>
  <cdr:relSizeAnchor xmlns:cdr="http://schemas.openxmlformats.org/drawingml/2006/chartDrawing">
    <cdr:from>
      <cdr:x>0.60453</cdr:x>
      <cdr:y>0.5649</cdr:y>
    </cdr:from>
    <cdr:to>
      <cdr:x>0.71031</cdr:x>
      <cdr:y>0.71045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225702" y="35490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0.11889</cdr:x>
      <cdr:y>0.91727</cdr:y>
    </cdr:from>
    <cdr:to>
      <cdr:x>0.96566</cdr:x>
      <cdr:y>0.98148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0787" y="5762844"/>
          <a:ext cx="7341820" cy="403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*</a:t>
          </a:r>
          <a:r>
            <a:rPr lang="en-US" sz="800"/>
            <a:t>18-19</a:t>
          </a:r>
          <a:r>
            <a:rPr lang="en-US" sz="800" baseline="0"/>
            <a:t>  Budget  includes $5.3M  of expenditures realigned from other funds</a:t>
          </a:r>
        </a:p>
        <a:p xmlns:a="http://schemas.openxmlformats.org/drawingml/2006/main">
          <a:r>
            <a:rPr lang="en-US" sz="800" baseline="0"/>
            <a:t> </a:t>
          </a:r>
          <a:endParaRPr lang="en-US" sz="1100"/>
        </a:p>
      </cdr:txBody>
    </cdr:sp>
  </cdr:relSizeAnchor>
  <cdr:relSizeAnchor xmlns:cdr="http://schemas.openxmlformats.org/drawingml/2006/chartDrawing">
    <cdr:from>
      <cdr:x>0.95663</cdr:x>
      <cdr:y>0.23723</cdr:y>
    </cdr:from>
    <cdr:to>
      <cdr:x>0.95684</cdr:x>
      <cdr:y>0.61456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>
          <a:off x="8272500" y="1490986"/>
          <a:ext cx="1815" cy="2371514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A80C9FD-FA6A-4E50-A91C-203665F6D12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E9CAEDE-F2C7-49B9-BE4A-E0B91A233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3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AEDE-F2C7-49B9-BE4A-E0B91A2330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9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100 Student</a:t>
            </a:r>
            <a:r>
              <a:rPr lang="en-US" baseline="0" dirty="0" smtClean="0"/>
              <a:t> volunteers cleaning up Village of Fredonia streets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AEDE-F2C7-49B9-BE4A-E0B91A2330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0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Critical</a:t>
            </a:r>
            <a:r>
              <a:rPr lang="en-US" baseline="0" dirty="0" smtClean="0"/>
              <a:t> mission and investing in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AEDE-F2C7-49B9-BE4A-E0B91A2330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1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AEDE-F2C7-49B9-BE4A-E0B91A2330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3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AEDE-F2C7-49B9-BE4A-E0B91A2330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Space for 2019-20</a:t>
            </a:r>
            <a:r>
              <a:rPr lang="en-US" baseline="0" dirty="0" smtClean="0"/>
              <a:t> budget detail with unfunded balance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AEDE-F2C7-49B9-BE4A-E0B91A2330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60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in the molecular genetics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AEDE-F2C7-49B9-BE4A-E0B91A2330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13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Senior show continuing</a:t>
            </a:r>
            <a:r>
              <a:rPr lang="en-US" baseline="0" dirty="0" smtClean="0"/>
              <a:t> through today in the Marion Art Gallery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AEDE-F2C7-49B9-BE4A-E0B91A2330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14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in VITA program, assisting 575 local residents with income tax returns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AEDE-F2C7-49B9-BE4A-E0B91A2330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Fredonia Dance Ensemble concert May 3-4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AEDE-F2C7-49B9-BE4A-E0B91A2330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14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Mission and whys Introduction to Robotics course featured</a:t>
            </a:r>
            <a:r>
              <a:rPr lang="en-US" baseline="0" dirty="0" smtClean="0"/>
              <a:t> in today’s </a:t>
            </a:r>
            <a:r>
              <a:rPr lang="en-US" i="1" baseline="0" dirty="0" smtClean="0"/>
              <a:t>Observer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AEDE-F2C7-49B9-BE4A-E0B91A2330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5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7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270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43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2982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58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2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6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0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6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3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4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1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0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8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E19F-1E92-483D-9FCE-91A89C57A6F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DE928A-82E4-48ED-A11E-A5648BA5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3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4.xls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Budget Update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2000" dirty="0" smtClean="0"/>
              <a:t>President Virginia Horvath</a:t>
            </a:r>
          </a:p>
          <a:p>
            <a:r>
              <a:rPr lang="en-US" sz="2000" dirty="0" smtClean="0"/>
              <a:t>May 13, 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59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776562"/>
              </p:ext>
            </p:extLst>
          </p:nvPr>
        </p:nvGraphicFramePr>
        <p:xfrm>
          <a:off x="3432749" y="459858"/>
          <a:ext cx="6685612" cy="592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4" imgW="4410159" imgH="3905280" progId="Excel.Sheet.12">
                  <p:embed/>
                </p:oleObj>
              </mc:Choice>
              <mc:Fallback>
                <p:oleObj name="Worksheet" r:id="rId4" imgW="4410159" imgH="3905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32749" y="459858"/>
                        <a:ext cx="6685612" cy="5920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7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Plan for 2019-2020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Work begun across all divisions since July 1, 2018</a:t>
            </a:r>
          </a:p>
          <a:p>
            <a:r>
              <a:rPr lang="en-US" sz="2000" dirty="0" smtClean="0"/>
              <a:t>Goal for 2019-2020: reduce ongoing state expenses by $4.5 million</a:t>
            </a:r>
          </a:p>
          <a:p>
            <a:r>
              <a:rPr lang="en-US" sz="2000" dirty="0" smtClean="0"/>
              <a:t>Targets established in each area and modified based on opportunity and need (</a:t>
            </a:r>
            <a:r>
              <a:rPr lang="en-US" sz="2000" i="1" dirty="0" smtClean="0"/>
              <a:t>Cabinet meeting on Wednesday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Much of the savings are in vacated positions, realignments, and reductions in OTPS expenses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97092"/>
              </p:ext>
            </p:extLst>
          </p:nvPr>
        </p:nvGraphicFramePr>
        <p:xfrm>
          <a:off x="4136461" y="613304"/>
          <a:ext cx="5562175" cy="547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Worksheet" r:id="rId4" imgW="3552943" imgH="3495690" progId="Excel.Sheet.12">
                  <p:embed/>
                </p:oleObj>
              </mc:Choice>
              <mc:Fallback>
                <p:oleObj name="Worksheet" r:id="rId4" imgW="3552943" imgH="3495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36461" y="613304"/>
                        <a:ext cx="5562175" cy="5472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32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Fredonia Retirement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Goals of the plan: offer an incentive to full-time state employees</a:t>
            </a:r>
          </a:p>
          <a:p>
            <a:r>
              <a:rPr lang="en-US" sz="2000" dirty="0" smtClean="0"/>
              <a:t>177 eligible employees</a:t>
            </a:r>
          </a:p>
          <a:p>
            <a:r>
              <a:rPr lang="en-US" sz="2000" dirty="0" smtClean="0"/>
              <a:t>29 elected to retire</a:t>
            </a:r>
          </a:p>
          <a:p>
            <a:r>
              <a:rPr lang="en-US" sz="2000" dirty="0" smtClean="0"/>
              <a:t>Total salaries of retirees: 						$2.14 M</a:t>
            </a:r>
          </a:p>
          <a:p>
            <a:r>
              <a:rPr lang="en-US" sz="2000" dirty="0" smtClean="0"/>
              <a:t>Investments in replacements: 					$535,000</a:t>
            </a:r>
          </a:p>
          <a:p>
            <a:r>
              <a:rPr lang="en-US" sz="2000" dirty="0" smtClean="0"/>
              <a:t>Total recurring salary savings after payouts:	</a:t>
            </a:r>
            <a:r>
              <a:rPr lang="en-US" sz="2000" b="1" dirty="0" smtClean="0"/>
              <a:t>$1.6 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757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377" y="174014"/>
            <a:ext cx="6207245" cy="650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Planning for 2019-2020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250989"/>
            <a:ext cx="8915400" cy="343311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Planned enrollment of 4,700 students for Fall 2019</a:t>
            </a:r>
          </a:p>
          <a:p>
            <a:r>
              <a:rPr lang="en-US" sz="2000" dirty="0"/>
              <a:t>More than </a:t>
            </a:r>
            <a:r>
              <a:rPr lang="en-US" sz="2000" b="1" dirty="0"/>
              <a:t>$2M </a:t>
            </a:r>
            <a:r>
              <a:rPr lang="en-US" sz="2000" dirty="0"/>
              <a:t>in grants and awards to students and programs through the Fredonia College Foundation in 2018</a:t>
            </a:r>
          </a:p>
          <a:p>
            <a:r>
              <a:rPr lang="en-US" sz="2000" dirty="0" smtClean="0"/>
              <a:t>Residence Halls master planning and Landscaping planning</a:t>
            </a:r>
          </a:p>
          <a:p>
            <a:r>
              <a:rPr lang="en-US" sz="2000" dirty="0" smtClean="0"/>
              <a:t>Rockefeller Arts Center 50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Anniversary Celebration</a:t>
            </a:r>
          </a:p>
          <a:p>
            <a:r>
              <a:rPr lang="en-US" sz="2000" dirty="0" smtClean="0"/>
              <a:t>New investments in Information Technology, including VoIP for phone system; strategic communication systems across campus; creation of a campus Intranet; and upgraded digital signage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Anticipate hiring 16 new tenure-track faculty to begin in Fall 2019</a:t>
            </a:r>
          </a:p>
          <a:p>
            <a:r>
              <a:rPr lang="en-US" sz="2000" dirty="0"/>
              <a:t>Approval of 15 sabbaticals for 2019-2020</a:t>
            </a:r>
          </a:p>
          <a:p>
            <a:r>
              <a:rPr lang="en-US" sz="2000" dirty="0"/>
              <a:t>Preparation for reorganization in Academic Affairs (</a:t>
            </a:r>
            <a:r>
              <a:rPr lang="en-US" sz="2000" i="1" dirty="0"/>
              <a:t>Senate vote today</a:t>
            </a:r>
            <a:r>
              <a:rPr lang="en-US" sz="2000" dirty="0"/>
              <a:t>), with 35 people volunteering to serve on planning committees</a:t>
            </a:r>
          </a:p>
          <a:p>
            <a:r>
              <a:rPr lang="en-US" sz="2000" dirty="0"/>
              <a:t>Interim President and Presidential Search</a:t>
            </a:r>
          </a:p>
          <a:p>
            <a:r>
              <a:rPr lang="en-US" sz="2000" dirty="0"/>
              <a:t>Middle States Reaccreditation visit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57" y="1199292"/>
            <a:ext cx="7142205" cy="47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815" y="580356"/>
            <a:ext cx="3904735" cy="570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065" y="621940"/>
            <a:ext cx="7372865" cy="54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Fredonia’s Budget Situation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69290" y="3282846"/>
            <a:ext cx="8915400" cy="2728210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CONSTRAINTS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Demographic shifts (NYS population decline)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Tuition increases determined by legislature (annual, -Excelsior)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</a:t>
            </a:r>
            <a:r>
              <a:rPr lang="en-US" sz="2000" dirty="0" smtClean="0">
                <a:solidFill>
                  <a:schemeClr val="tx1"/>
                </a:solidFill>
              </a:rPr>
              <a:t>nfunded mandates ($10.1M since 2012): negotiated salary increases and retroactive lump-sum payments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Flat state base operating support 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09194" y="1410323"/>
            <a:ext cx="5475496" cy="1692771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PLAN</a:t>
            </a:r>
          </a:p>
          <a:p>
            <a:r>
              <a:rPr lang="en-US" sz="2800" dirty="0"/>
              <a:t>	</a:t>
            </a:r>
            <a:r>
              <a:rPr lang="en-US" sz="2400" dirty="0" smtClean="0"/>
              <a:t>Reduce expenditures</a:t>
            </a:r>
          </a:p>
          <a:p>
            <a:r>
              <a:rPr lang="en-US" sz="2400" dirty="0" smtClean="0"/>
              <a:t>	Stabilize enrollment</a:t>
            </a:r>
          </a:p>
          <a:p>
            <a:r>
              <a:rPr lang="en-US" sz="2400" dirty="0" smtClean="0"/>
              <a:t>	Seek new revenue streams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596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535" y="883508"/>
            <a:ext cx="7718854" cy="514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55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62" y="716692"/>
            <a:ext cx="9498672" cy="53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35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339" y="715108"/>
            <a:ext cx="7209692" cy="54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71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643" y="539003"/>
            <a:ext cx="9012194" cy="54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75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066" y="824279"/>
            <a:ext cx="9309426" cy="523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839995" y="1950308"/>
            <a:ext cx="8229600" cy="283354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cs typeface="Gisha" panose="020B0502040204020203" pitchFamily="34" charset="-79"/>
              </a:rPr>
              <a:t>SUNY Fredonia educates, challenges, and inspires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cs typeface="Gisha" panose="020B0502040204020203" pitchFamily="34" charset="-79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cs typeface="Gisha" panose="020B0502040204020203" pitchFamily="34" charset="-79"/>
              </a:rPr>
              <a:t>students to become skilled, connected, creative,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cs typeface="Gisha" panose="020B0502040204020203" pitchFamily="34" charset="-79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cs typeface="Gisha" panose="020B0502040204020203" pitchFamily="34" charset="-79"/>
              </a:rPr>
              <a:t>and responsible global citizens and professionals.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cs typeface="Gisha" panose="020B0502040204020203" pitchFamily="34" charset="-79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cs typeface="Gisha" panose="020B0502040204020203" pitchFamily="34" charset="-79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cs typeface="Gisha" panose="020B0502040204020203" pitchFamily="34" charset="-79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cs typeface="Gisha" panose="020B0502040204020203" pitchFamily="34" charset="-79"/>
              </a:rPr>
              <a:t>The university enriches the world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cs typeface="Gisha" panose="020B0502040204020203" pitchFamily="34" charset="-79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cs typeface="Gisha" panose="020B0502040204020203" pitchFamily="34" charset="-79"/>
              </a:rPr>
              <a:t>through scholarship, artistic expression,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cs typeface="Gisha" panose="020B0502040204020203" pitchFamily="34" charset="-79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cs typeface="Gisha" panose="020B0502040204020203" pitchFamily="34" charset="-79"/>
              </a:rPr>
              <a:t>community engagement, and entrepreneurship.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2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82" y="1311405"/>
            <a:ext cx="10444589" cy="4444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5004" y="6011056"/>
            <a:ext cx="367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University Fact Book 2018</a:t>
            </a:r>
          </a:p>
          <a:p>
            <a:r>
              <a:rPr lang="en-US" sz="1200" i="1" dirty="0" smtClean="0"/>
              <a:t>Institutional Research, Planning, &amp; Assessment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956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11" y="291687"/>
            <a:ext cx="9293902" cy="6187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4478" y="6479338"/>
            <a:ext cx="3777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SUNY Fredonia 2018-2019 Budget Book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474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94" y="176760"/>
            <a:ext cx="5268143" cy="3455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19" y="3632078"/>
            <a:ext cx="5243964" cy="266379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Oval 3"/>
          <p:cNvSpPr/>
          <p:nvPr/>
        </p:nvSpPr>
        <p:spPr>
          <a:xfrm>
            <a:off x="10358203" y="4512039"/>
            <a:ext cx="914400" cy="451934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297243" y="5843934"/>
            <a:ext cx="1036320" cy="58928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528823"/>
              </p:ext>
            </p:extLst>
          </p:nvPr>
        </p:nvGraphicFramePr>
        <p:xfrm>
          <a:off x="1759238" y="275647"/>
          <a:ext cx="8673523" cy="630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06124" y="1104072"/>
            <a:ext cx="18288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$21.6 M deficit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8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2012-2018</a:t>
            </a:r>
            <a:r>
              <a:rPr lang="en-US" sz="2000" dirty="0"/>
              <a:t>:</a:t>
            </a:r>
            <a:r>
              <a:rPr lang="en-US" sz="2000" dirty="0" smtClean="0"/>
              <a:t> more than </a:t>
            </a:r>
            <a:r>
              <a:rPr lang="en-US" sz="2000" b="1" dirty="0" smtClean="0"/>
              <a:t>$9.5M </a:t>
            </a:r>
            <a:r>
              <a:rPr lang="en-US" sz="2000" dirty="0" smtClean="0"/>
              <a:t>of reductions in continuing expenditures and more than </a:t>
            </a:r>
            <a:r>
              <a:rPr lang="en-US" sz="2000" b="1" dirty="0" smtClean="0"/>
              <a:t>$50M </a:t>
            </a:r>
            <a:r>
              <a:rPr lang="en-US" sz="2000" dirty="0" smtClean="0"/>
              <a:t>in one-time institutional shortfall actions to address the budget deficit</a:t>
            </a:r>
          </a:p>
          <a:p>
            <a:r>
              <a:rPr lang="en-US" sz="2000" dirty="0" smtClean="0"/>
              <a:t>Reduction of workforce through cautious hiring practices:</a:t>
            </a:r>
          </a:p>
          <a:p>
            <a:pPr lvl="1"/>
            <a:r>
              <a:rPr lang="en-US" dirty="0" smtClean="0"/>
              <a:t>2012: </a:t>
            </a:r>
            <a:r>
              <a:rPr lang="en-US" b="1" dirty="0" smtClean="0"/>
              <a:t>1,000</a:t>
            </a:r>
            <a:r>
              <a:rPr lang="en-US" dirty="0" smtClean="0"/>
              <a:t> employees</a:t>
            </a:r>
          </a:p>
          <a:p>
            <a:pPr lvl="1"/>
            <a:r>
              <a:rPr lang="en-US" dirty="0" smtClean="0"/>
              <a:t>2018: </a:t>
            </a:r>
            <a:r>
              <a:rPr lang="en-US" b="1" dirty="0" smtClean="0"/>
              <a:t>906 </a:t>
            </a:r>
            <a:r>
              <a:rPr lang="en-US" dirty="0" smtClean="0"/>
              <a:t>employees</a:t>
            </a:r>
          </a:p>
          <a:p>
            <a:pPr lvl="1"/>
            <a:r>
              <a:rPr lang="en-US" dirty="0" smtClean="0"/>
              <a:t>Reduction of Management/Confidential positions: </a:t>
            </a:r>
            <a:r>
              <a:rPr lang="en-US" b="1" dirty="0" smtClean="0"/>
              <a:t>24</a:t>
            </a:r>
            <a:r>
              <a:rPr lang="en-US" dirty="0" smtClean="0"/>
              <a:t> (2012-13) to </a:t>
            </a:r>
            <a:r>
              <a:rPr lang="en-US" b="1" dirty="0" smtClean="0"/>
              <a:t>18</a:t>
            </a:r>
            <a:r>
              <a:rPr lang="en-US" dirty="0" smtClean="0"/>
              <a:t> (2019-20)</a:t>
            </a:r>
          </a:p>
          <a:p>
            <a:r>
              <a:rPr lang="en-US" sz="2000" dirty="0" smtClean="0"/>
              <a:t>Increased efficiencies (class scheduling, overtime, purchasing)</a:t>
            </a:r>
          </a:p>
          <a:p>
            <a:r>
              <a:rPr lang="en-US" sz="2000" dirty="0" smtClean="0"/>
              <a:t>Reorganizations in all divisions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433295"/>
              </p:ext>
            </p:extLst>
          </p:nvPr>
        </p:nvGraphicFramePr>
        <p:xfrm>
          <a:off x="2173573" y="1499017"/>
          <a:ext cx="9476619" cy="4070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Worksheet" r:id="rId5" imgW="5876976" imgH="2524230" progId="Excel.Sheet.12">
                  <p:embed/>
                </p:oleObj>
              </mc:Choice>
              <mc:Fallback>
                <p:oleObj name="Worksheet" r:id="rId5" imgW="5876976" imgH="25242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3573" y="1499017"/>
                        <a:ext cx="9476619" cy="4070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195398"/>
              </p:ext>
            </p:extLst>
          </p:nvPr>
        </p:nvGraphicFramePr>
        <p:xfrm>
          <a:off x="2893102" y="232245"/>
          <a:ext cx="7824865" cy="656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Worksheet" r:id="rId4" imgW="7000959" imgH="5876820" progId="Excel.Sheet.12">
                  <p:embed/>
                </p:oleObj>
              </mc:Choice>
              <mc:Fallback>
                <p:oleObj name="Worksheet" r:id="rId4" imgW="7000959" imgH="58768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3102" y="232245"/>
                        <a:ext cx="7824865" cy="6568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2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1654</TotalTime>
  <Words>554</Words>
  <Application>Microsoft Office PowerPoint</Application>
  <PresentationFormat>Widescreen</PresentationFormat>
  <Paragraphs>114</Paragraphs>
  <Slides>25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Gisha</vt:lpstr>
      <vt:lpstr>Wingdings 3</vt:lpstr>
      <vt:lpstr>Wisp</vt:lpstr>
      <vt:lpstr>Worksheet</vt:lpstr>
      <vt:lpstr>Budget Update</vt:lpstr>
      <vt:lpstr>Fredonia’s Budget Situation</vt:lpstr>
      <vt:lpstr>PowerPoint Presentation</vt:lpstr>
      <vt:lpstr>PowerPoint Presentation</vt:lpstr>
      <vt:lpstr>PowerPoint Presentation</vt:lpstr>
      <vt:lpstr>PowerPoint Presentation</vt:lpstr>
      <vt:lpstr>Previous Actions</vt:lpstr>
      <vt:lpstr>PowerPoint Presentation</vt:lpstr>
      <vt:lpstr>PowerPoint Presentation</vt:lpstr>
      <vt:lpstr>PowerPoint Presentation</vt:lpstr>
      <vt:lpstr>Budget Plan for 2019-2020</vt:lpstr>
      <vt:lpstr>PowerPoint Presentation</vt:lpstr>
      <vt:lpstr>Fredonia Retirement Plan</vt:lpstr>
      <vt:lpstr>PowerPoint Presentation</vt:lpstr>
      <vt:lpstr>Other Planning for 2019-2020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Update</dc:title>
  <dc:creator>Virginia S Horvath</dc:creator>
  <cp:lastModifiedBy>Virginia S Horvath</cp:lastModifiedBy>
  <cp:revision>33</cp:revision>
  <cp:lastPrinted>2019-05-14T16:34:16Z</cp:lastPrinted>
  <dcterms:created xsi:type="dcterms:W3CDTF">2019-05-12T21:50:25Z</dcterms:created>
  <dcterms:modified xsi:type="dcterms:W3CDTF">2019-05-15T11:20:10Z</dcterms:modified>
</cp:coreProperties>
</file>