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  <p:sldMasterId id="2147483669" r:id="rId3"/>
  </p:sldMasterIdLst>
  <p:notesMasterIdLst>
    <p:notesMasterId r:id="rId63"/>
  </p:notesMasterIdLst>
  <p:handoutMasterIdLst>
    <p:handoutMasterId r:id="rId64"/>
  </p:handoutMasterIdLst>
  <p:sldIdLst>
    <p:sldId id="330" r:id="rId4"/>
    <p:sldId id="337" r:id="rId5"/>
    <p:sldId id="322" r:id="rId6"/>
    <p:sldId id="286" r:id="rId7"/>
    <p:sldId id="260" r:id="rId8"/>
    <p:sldId id="323" r:id="rId9"/>
    <p:sldId id="324" r:id="rId10"/>
    <p:sldId id="258" r:id="rId11"/>
    <p:sldId id="265" r:id="rId12"/>
    <p:sldId id="272" r:id="rId13"/>
    <p:sldId id="259" r:id="rId14"/>
    <p:sldId id="264" r:id="rId15"/>
    <p:sldId id="266" r:id="rId16"/>
    <p:sldId id="271" r:id="rId17"/>
    <p:sldId id="269" r:id="rId18"/>
    <p:sldId id="275" r:id="rId19"/>
    <p:sldId id="276" r:id="rId20"/>
    <p:sldId id="326" r:id="rId21"/>
    <p:sldId id="327" r:id="rId22"/>
    <p:sldId id="328" r:id="rId23"/>
    <p:sldId id="273" r:id="rId24"/>
    <p:sldId id="282" r:id="rId25"/>
    <p:sldId id="283" r:id="rId26"/>
    <p:sldId id="329" r:id="rId27"/>
    <p:sldId id="284" r:id="rId28"/>
    <p:sldId id="292" r:id="rId29"/>
    <p:sldId id="285" r:id="rId30"/>
    <p:sldId id="303" r:id="rId31"/>
    <p:sldId id="293" r:id="rId32"/>
    <p:sldId id="294" r:id="rId33"/>
    <p:sldId id="295" r:id="rId34"/>
    <p:sldId id="306" r:id="rId35"/>
    <p:sldId id="296" r:id="rId36"/>
    <p:sldId id="307" r:id="rId37"/>
    <p:sldId id="297" r:id="rId38"/>
    <p:sldId id="308" r:id="rId39"/>
    <p:sldId id="298" r:id="rId40"/>
    <p:sldId id="299" r:id="rId41"/>
    <p:sldId id="300" r:id="rId42"/>
    <p:sldId id="309" r:id="rId43"/>
    <p:sldId id="301" r:id="rId44"/>
    <p:sldId id="336" r:id="rId45"/>
    <p:sldId id="335" r:id="rId46"/>
    <p:sldId id="311" r:id="rId47"/>
    <p:sldId id="334" r:id="rId48"/>
    <p:sldId id="310" r:id="rId49"/>
    <p:sldId id="312" r:id="rId50"/>
    <p:sldId id="313" r:id="rId51"/>
    <p:sldId id="314" r:id="rId52"/>
    <p:sldId id="315" r:id="rId53"/>
    <p:sldId id="304" r:id="rId54"/>
    <p:sldId id="316" r:id="rId55"/>
    <p:sldId id="317" r:id="rId56"/>
    <p:sldId id="318" r:id="rId57"/>
    <p:sldId id="332" r:id="rId58"/>
    <p:sldId id="319" r:id="rId59"/>
    <p:sldId id="333" r:id="rId60"/>
    <p:sldId id="338" r:id="rId61"/>
    <p:sldId id="302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46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1A3D949-18F2-497D-8F04-B73DC605C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7B07350-78A3-413E-98BA-CE8705BDF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0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A827E1-2C9A-4FD5-BB56-1000F39510DA}" type="slidenum">
              <a:rPr lang="en-US"/>
              <a:pPr/>
              <a:t>6</a:t>
            </a:fld>
            <a:endParaRPr lang="en-US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AECD01E-B0C8-4CDD-BA23-32DB86152837}" type="slidenum">
              <a:rPr lang="en-US" sz="1200">
                <a:latin typeface="Times New Roman" pitchFamily="18" charset="0"/>
              </a:rPr>
              <a:pPr algn="r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Click mouse for first picture. The remaining 4 will appear automatically.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09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10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6B32B2-7770-4D8F-AC68-C92934716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261C-1806-459D-9992-E26AA4839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DAEC8-86AD-4F86-BBFF-C9D53120C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525B-24B3-46BA-98F7-A3E7BFE67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75AE-3081-48DD-B967-6C1308C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DF9FC-5ABB-451F-9C51-0661BCF2B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F5BD0-08B6-4090-8FD5-48B5BF622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E1035-776B-4A68-BB37-8C1E01C5A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3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0618-94FF-4284-AD22-C382B1BE9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87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2CB0F2-F391-4A5D-95AD-D6B874EC0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F752-A4F8-4C1C-B98F-EB5A76CCB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0DB93-F0F2-4CE8-AF24-4FC5DD2C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753A-4661-413C-9119-71FC31259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9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80EBF-3132-4B4B-9D70-D7028D103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9700-7F98-47CC-A20D-0537A116C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4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0D9D6-7140-45EB-B4B8-6192B4EFE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76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0B42-69F4-40F3-8D74-4893846B3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B78B-62B4-4904-A95C-576898477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8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4D66-2F56-407F-8F08-36122E702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5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AF2E-1D61-41D0-9A26-DE3C0502F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A0275-A4C2-41D2-A860-3785FEC7E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1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8475-EB84-4060-B07C-25D7A459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6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70F46-B4E3-4E80-ACF3-AB6C2EF11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0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7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76AD6B-7757-4A4D-90B0-BA34229C8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2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5580-481B-4294-AF49-A453C69C3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A8D9-FEA2-4C7D-86E5-B034CBC5F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03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8E116-06C5-4FA4-8A8D-1361FEF0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3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C2F2-9AD2-43D9-8C99-48D9665AA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24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F2F0B-E383-42E5-907F-B78E853F3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4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FA08-52F9-4B57-AC23-A8B91EB7B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7574A-65EE-4F0B-B471-E4BC018F4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4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353B-5C02-49AC-A4B1-D9A426303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05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007ED-3982-448B-BB74-147C8AADD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5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8F3A1-8AFE-48E0-877F-76FD262EB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17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E674E-6EDD-4F23-9B13-A652D0151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6E943-C44A-48E9-BA96-ECB52109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2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ACE8-E80E-4AA5-B63B-675C15BE7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86319-93AD-423B-8FF5-0398A251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7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AC19-9DC8-4A5C-8928-37AEB7850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7317-2A8C-4D5D-A445-14ACBA6CE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9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301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301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2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3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3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3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3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3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3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3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3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303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4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5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5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5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5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05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5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6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6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6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6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6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6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6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306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3B0047A-7F2E-49DD-B38E-FE0FB9FD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07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228F99-6AFF-4B89-B4A7-49735489F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6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6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6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6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6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6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6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4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4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6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5111186-D2F0-471B-9A4B-5491FC3B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6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es.ny.gov/ofpc/publications" TargetMode="External"/><Relationship Id="rId2" Type="http://schemas.openxmlformats.org/officeDocument/2006/relationships/hyperlink" Target="http://www.campusfiresafety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RESIDENCE LIFE LEADER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FIRE SAFETY TRAINING</a:t>
            </a:r>
          </a:p>
          <a:p>
            <a:r>
              <a:rPr lang="en-US" dirty="0" smtClean="0"/>
              <a:t>(CONDENSED VERSION)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Roles &amp; Responsibilities-- </a:t>
            </a:r>
            <a:br>
              <a:rPr lang="en-US" sz="4000" smtClean="0"/>
            </a:br>
            <a:r>
              <a:rPr lang="en-US" sz="4000" smtClean="0"/>
              <a:t>Resident Life Leader’s Role: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598613"/>
            <a:ext cx="8226425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Behavioral Issues is where the Residence Life Leader has the </a:t>
            </a:r>
            <a:r>
              <a:rPr lang="en-US" b="1" i="1" dirty="0" smtClean="0">
                <a:solidFill>
                  <a:srgbClr val="FF3300"/>
                </a:solidFill>
              </a:rPr>
              <a:t>GREATEST IMPACT</a:t>
            </a:r>
            <a:r>
              <a:rPr lang="en-US" dirty="0" smtClean="0"/>
              <a:t> for change.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Live in Campus Housing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Near daily contact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Peers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Viewed as a Leader and a Counselor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Can explain the importance of safety issues encountered and the dangers to self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Roles and Responsibilities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New York State Office of Fire Prevention and Control</a:t>
            </a:r>
          </a:p>
          <a:p>
            <a:pPr lvl="1" eaLnBrk="1" hangingPunct="1">
              <a:defRPr/>
            </a:pPr>
            <a:r>
              <a:rPr lang="en-US" sz="2400" smtClean="0"/>
              <a:t>Fire Safety Inspections</a:t>
            </a:r>
          </a:p>
          <a:p>
            <a:pPr lvl="1" eaLnBrk="1" hangingPunct="1">
              <a:defRPr/>
            </a:pPr>
            <a:r>
              <a:rPr lang="en-US" sz="2400" smtClean="0"/>
              <a:t>Training</a:t>
            </a:r>
          </a:p>
          <a:p>
            <a:pPr lvl="1" eaLnBrk="1" hangingPunct="1">
              <a:defRPr/>
            </a:pPr>
            <a:r>
              <a:rPr lang="en-US" sz="2400" smtClean="0"/>
              <a:t>Technical Support</a:t>
            </a:r>
          </a:p>
        </p:txBody>
      </p:sp>
      <p:pic>
        <p:nvPicPr>
          <p:cNvPr id="29700" name="Picture 7" descr="ofpc3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25" y="1598613"/>
            <a:ext cx="3351213" cy="348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1066800" y="51816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1143000" y="53340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RESIDENCE LIFE STAFF AND OFPC SHARE COMMON GOALS!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Training: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5792787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Many adults are under-educated in fire safety.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lvl="1" eaLnBrk="1" hangingPunct="1">
              <a:defRPr/>
            </a:pPr>
            <a:r>
              <a:rPr lang="en-US" sz="3200" smtClean="0">
                <a:solidFill>
                  <a:schemeClr val="hlink"/>
                </a:solidFill>
              </a:rPr>
              <a:t>Causes of fires</a:t>
            </a:r>
          </a:p>
          <a:p>
            <a:pPr lvl="1" eaLnBrk="1" hangingPunct="1">
              <a:defRPr/>
            </a:pPr>
            <a:r>
              <a:rPr lang="en-US" sz="3200" smtClean="0">
                <a:solidFill>
                  <a:schemeClr val="hlink"/>
                </a:solidFill>
              </a:rPr>
              <a:t>Fire Behavior</a:t>
            </a:r>
          </a:p>
          <a:p>
            <a:pPr lvl="1" eaLnBrk="1" hangingPunct="1">
              <a:defRPr/>
            </a:pPr>
            <a:r>
              <a:rPr lang="en-US" sz="3200" smtClean="0">
                <a:solidFill>
                  <a:schemeClr val="hlink"/>
                </a:solidFill>
              </a:rPr>
              <a:t>What to do in case of fire</a:t>
            </a:r>
          </a:p>
        </p:txBody>
      </p:sp>
      <p:pic>
        <p:nvPicPr>
          <p:cNvPr id="23556" name="Picture 6" descr="MCj039761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752600"/>
            <a:ext cx="18288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Training:</a:t>
            </a:r>
            <a:br>
              <a:rPr lang="en-US" sz="4000" smtClean="0"/>
            </a:br>
            <a:r>
              <a:rPr lang="en-US" sz="4000" smtClean="0"/>
              <a:t>Attitude and Experience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Many students are away from home for the first time: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First taste of Independence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Feelings of Invincibility or Immortality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Do not have the maturity or life experiences and do not recognize threats to their safety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Do foolish or dangerous things without realizing the consequences to themselves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Training: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When a fire occurs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There is </a:t>
            </a:r>
            <a:r>
              <a:rPr lang="en-US" b="1" i="1" u="sng" dirty="0" smtClean="0">
                <a:solidFill>
                  <a:srgbClr val="FF3300"/>
                </a:solidFill>
              </a:rPr>
              <a:t>NO</a:t>
            </a:r>
            <a:r>
              <a:rPr lang="en-US" dirty="0" smtClean="0"/>
              <a:t> time to think up an action plan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Flames, smoke impede exits, especially if designed safety systems are compromised.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Lower oxygen levels impair brain function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95400"/>
            <a:ext cx="8226425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           </a:t>
            </a:r>
            <a:r>
              <a:rPr lang="en-US" sz="4400" b="1" i="1" dirty="0" smtClean="0">
                <a:solidFill>
                  <a:srgbClr val="FFC000"/>
                </a:solidFill>
              </a:rPr>
              <a:t>A</a:t>
            </a:r>
            <a:r>
              <a:rPr lang="en-US" sz="4400" b="1" i="1" dirty="0" smtClean="0">
                <a:solidFill>
                  <a:schemeClr val="hlink"/>
                </a:solidFill>
              </a:rPr>
              <a:t>s a Residence Life Leader, you must </a:t>
            </a:r>
            <a:r>
              <a:rPr lang="en-US" sz="4400" b="1" i="1" u="sng" dirty="0" smtClean="0">
                <a:solidFill>
                  <a:schemeClr val="hlink"/>
                </a:solidFill>
              </a:rPr>
              <a:t>Educate</a:t>
            </a:r>
            <a:r>
              <a:rPr lang="en-US" sz="4400" i="1" dirty="0" smtClean="0">
                <a:solidFill>
                  <a:schemeClr val="hlink"/>
                </a:solidFill>
              </a:rPr>
              <a:t> and </a:t>
            </a:r>
            <a:r>
              <a:rPr lang="en-US" sz="4400" b="1" i="1" u="sng" dirty="0">
                <a:solidFill>
                  <a:schemeClr val="hlink"/>
                </a:solidFill>
              </a:rPr>
              <a:t>M</a:t>
            </a:r>
            <a:r>
              <a:rPr lang="en-US" sz="4400" b="1" i="1" u="sng" dirty="0" smtClean="0">
                <a:solidFill>
                  <a:schemeClr val="hlink"/>
                </a:solidFill>
              </a:rPr>
              <a:t>otivate</a:t>
            </a:r>
            <a:r>
              <a:rPr lang="en-US" sz="4400" i="1" dirty="0" smtClean="0">
                <a:solidFill>
                  <a:schemeClr val="hlink"/>
                </a:solidFill>
              </a:rPr>
              <a:t> students on fire safety in a way that focuses on changing their </a:t>
            </a:r>
            <a:r>
              <a:rPr lang="en-US" sz="4400" b="1" i="1" u="sng" dirty="0" smtClean="0">
                <a:solidFill>
                  <a:schemeClr val="hlink"/>
                </a:solidFill>
              </a:rPr>
              <a:t>behavior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Residence Life Leaders’ Role in Fire and Safety Training: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Planning, Commitment, and Persistence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Ongoing, Informal Student Training and Motivation: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Floor Meetings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Casual Conversation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Competitions</a:t>
            </a:r>
          </a:p>
          <a:p>
            <a:pPr lvl="1" eaLnBrk="1" hangingPunct="1">
              <a:defRPr/>
            </a:pPr>
            <a:r>
              <a:rPr lang="en-US" sz="3200" i="1" smtClean="0">
                <a:solidFill>
                  <a:srgbClr val="FF3300"/>
                </a:solidFill>
              </a:rPr>
              <a:t>Fire Safety--All The Time, Everywhere!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Motivating Students to a Fire-Safe Behavior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4037012" cy="48021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Room Inspections</a:t>
            </a:r>
          </a:p>
          <a:p>
            <a:pPr lvl="1" eaLnBrk="1" hangingPunct="1">
              <a:defRPr/>
            </a:pPr>
            <a:r>
              <a:rPr lang="en-US" sz="2400" dirty="0" smtClean="0"/>
              <a:t>Announced</a:t>
            </a:r>
          </a:p>
          <a:p>
            <a:pPr lvl="1" eaLnBrk="1" hangingPunct="1">
              <a:defRPr/>
            </a:pPr>
            <a:r>
              <a:rPr lang="en-US" sz="2400" dirty="0" smtClean="0"/>
              <a:t>Unannounced</a:t>
            </a:r>
          </a:p>
          <a:p>
            <a:pPr eaLnBrk="1" hangingPunct="1">
              <a:defRPr/>
            </a:pPr>
            <a:r>
              <a:rPr lang="en-US" sz="2800" dirty="0" smtClean="0"/>
              <a:t>Day to Day Observations</a:t>
            </a:r>
          </a:p>
          <a:p>
            <a:pPr eaLnBrk="1" hangingPunct="1">
              <a:defRPr/>
            </a:pPr>
            <a:r>
              <a:rPr lang="en-US" sz="2800" dirty="0" smtClean="0"/>
              <a:t>Reports of Unsafe or Hazardous Conditions</a:t>
            </a:r>
          </a:p>
          <a:p>
            <a:pPr eaLnBrk="1" hangingPunct="1">
              <a:defRPr/>
            </a:pPr>
            <a:r>
              <a:rPr lang="en-US" sz="2800" u="sng" dirty="0" smtClean="0"/>
              <a:t>Follow up </a:t>
            </a:r>
            <a:r>
              <a:rPr lang="en-US" sz="2800" dirty="0" smtClean="0"/>
              <a:t>on any potentially hazardous situation</a:t>
            </a:r>
          </a:p>
        </p:txBody>
      </p:sp>
      <p:pic>
        <p:nvPicPr>
          <p:cNvPr id="34820" name="Picture 8" descr="blocked fire doo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47" y="1598613"/>
            <a:ext cx="2892169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9" descr="covered detec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8" y="3922713"/>
            <a:ext cx="2173287" cy="217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30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Role of Residence Life Leaders in Campus Fire Safety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1" y="2436813"/>
            <a:ext cx="7162799" cy="28209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/>
              <a:t>Reinforce, support, and enforce specific campus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Motivating Students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3413"/>
            <a:ext cx="7769225" cy="41163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 clear, firm, and consistent in what behavior is expected</a:t>
            </a:r>
            <a:endParaRPr lang="en-US" sz="3600" smtClean="0"/>
          </a:p>
          <a:p>
            <a:pPr eaLnBrk="1" hangingPunct="1">
              <a:defRPr/>
            </a:pPr>
            <a:r>
              <a:rPr lang="en-US" smtClean="0"/>
              <a:t>Develop good peer pressure</a:t>
            </a:r>
          </a:p>
          <a:p>
            <a:pPr lvl="1" eaLnBrk="1" hangingPunct="1">
              <a:defRPr/>
            </a:pPr>
            <a:r>
              <a:rPr lang="en-US" smtClean="0"/>
              <a:t>instill floor/dorm/institution pride in fire safe behavior</a:t>
            </a:r>
          </a:p>
          <a:p>
            <a:pPr eaLnBrk="1" hangingPunct="1">
              <a:defRPr/>
            </a:pPr>
            <a:r>
              <a:rPr lang="en-US" smtClean="0"/>
              <a:t>Continually emphasize the importance of fire safety</a:t>
            </a:r>
          </a:p>
          <a:p>
            <a:pPr eaLnBrk="1" hangingPunct="1">
              <a:defRPr/>
            </a:pPr>
            <a:r>
              <a:rPr lang="en-US" smtClean="0"/>
              <a:t>Emphasize that one person’s behavior impacts the safety of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52600" y="4800600"/>
            <a:ext cx="5486400" cy="13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/>
              <a:t>New York State</a:t>
            </a:r>
          </a:p>
          <a:p>
            <a:pPr algn="ctr"/>
            <a:r>
              <a:rPr lang="en-US" sz="2400" dirty="0" smtClean="0"/>
              <a:t>Division of Homeland Security &amp; Emergency Services</a:t>
            </a:r>
          </a:p>
          <a:p>
            <a:pPr algn="ctr"/>
            <a:r>
              <a:rPr lang="en-US" sz="2400" dirty="0" smtClean="0"/>
              <a:t>Office of Fire Prevention and Control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3810000" cy="380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"/>
            <a:ext cx="3962452" cy="39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Motivating students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8226425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Set floor, dorm, and college-wide safety goals</a:t>
            </a:r>
            <a:endParaRPr lang="en-US" sz="3600" smtClean="0"/>
          </a:p>
          <a:p>
            <a:pPr lvl="1" eaLnBrk="1" hangingPunct="1">
              <a:defRPr/>
            </a:pPr>
            <a:r>
              <a:rPr lang="en-US" smtClean="0"/>
              <a:t>make them challenging but achievable</a:t>
            </a:r>
          </a:p>
          <a:p>
            <a:pPr lvl="1" eaLnBrk="1" hangingPunct="1">
              <a:defRPr/>
            </a:pPr>
            <a:r>
              <a:rPr lang="en-US" smtClean="0"/>
              <a:t>include and emphasize drill participation</a:t>
            </a:r>
            <a:endParaRPr lang="en-US" sz="3200" smtClean="0"/>
          </a:p>
          <a:p>
            <a:pPr eaLnBrk="1" hangingPunct="1">
              <a:defRPr/>
            </a:pPr>
            <a:r>
              <a:rPr lang="en-US" smtClean="0"/>
              <a:t>Use positive reinforcement more than negative punishment</a:t>
            </a:r>
            <a:endParaRPr lang="en-US" sz="3600" smtClean="0"/>
          </a:p>
          <a:p>
            <a:pPr lvl="1" eaLnBrk="1" hangingPunct="1">
              <a:defRPr/>
            </a:pPr>
            <a:r>
              <a:rPr lang="en-US" smtClean="0"/>
              <a:t>notice good fire safety behavior</a:t>
            </a:r>
          </a:p>
          <a:p>
            <a:pPr lvl="1" eaLnBrk="1" hangingPunct="1">
              <a:defRPr/>
            </a:pPr>
            <a:r>
              <a:rPr lang="en-US" smtClean="0"/>
              <a:t>give immediate positive feedback</a:t>
            </a:r>
          </a:p>
          <a:p>
            <a:pPr lvl="1" eaLnBrk="1" hangingPunct="1">
              <a:defRPr/>
            </a:pPr>
            <a:r>
              <a:rPr lang="en-US" smtClean="0"/>
              <a:t>consider citations and visible rewards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dirty="0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5400" dirty="0" smtClean="0"/>
              <a:t>BEHAVIORAL ISSUES ARE WHERE </a:t>
            </a:r>
            <a:r>
              <a:rPr lang="en-US" sz="5400" b="1" u="sng" dirty="0" smtClean="0">
                <a:solidFill>
                  <a:schemeClr val="hlink"/>
                </a:solidFill>
              </a:rPr>
              <a:t>YOU</a:t>
            </a:r>
            <a:r>
              <a:rPr lang="en-US" sz="5400" dirty="0" smtClean="0"/>
              <a:t> CAN MOST MAKE A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Resources for the Residence Life Leader: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Student Handbook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Fire/Life Safety or EH&amp;S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“Campus Fire Safety” Bulletins  (</a:t>
            </a:r>
            <a:r>
              <a:rPr lang="en-US" dirty="0" smtClean="0">
                <a:solidFill>
                  <a:schemeClr val="hlink"/>
                </a:solidFill>
                <a:hlinkClick r:id="rId2"/>
              </a:rPr>
              <a:t>www.campusfiresafety.org</a:t>
            </a:r>
            <a:r>
              <a:rPr lang="en-US" dirty="0" smtClean="0">
                <a:solidFill>
                  <a:schemeClr val="hlink"/>
                </a:solidFill>
              </a:rPr>
              <a:t> 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Local Fire Department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New York State OFPC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hlink"/>
                </a:solidFill>
                <a:hlinkClick r:id="rId3"/>
              </a:rPr>
              <a:t>www.dhses.ny.gov/ofpc/publications</a:t>
            </a:r>
            <a:endParaRPr lang="en-US" sz="3200" dirty="0" smtClean="0">
              <a:solidFill>
                <a:schemeClr val="hlink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Summary: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19200"/>
            <a:ext cx="8226425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College Campuses Have Unique Fire Safety Concerns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Most Common Fire Safety Hazards are Due to Behavior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If All Parties Involved Commit to Fire Safety, It Can Happen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You are the Person Best Suited to Teach Your Residents Fire Safe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Get them here safely!</a:t>
            </a:r>
          </a:p>
        </p:txBody>
      </p:sp>
      <p:pic>
        <p:nvPicPr>
          <p:cNvPr id="41987" name="Picture 3" descr="grad1c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635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3012" name="WordArt 7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64008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ASK THE FIRE MARSHAL</a:t>
            </a:r>
          </a:p>
        </p:txBody>
      </p:sp>
      <p:pic>
        <p:nvPicPr>
          <p:cNvPr id="44035" name="Picture 6" descr="fire marshall bill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0" y="3447256"/>
            <a:ext cx="120015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7" descr="fire-marshall-bill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51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Fire Drills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Required by NYS Education Law and NYS Fire Codes</a:t>
            </a:r>
          </a:p>
          <a:p>
            <a:pPr eaLnBrk="1" hangingPunct="1">
              <a:defRPr/>
            </a:pPr>
            <a:r>
              <a:rPr lang="en-US" smtClean="0"/>
              <a:t>Must Be Taken Seriously</a:t>
            </a:r>
          </a:p>
          <a:p>
            <a:pPr eaLnBrk="1" hangingPunct="1">
              <a:defRPr/>
            </a:pPr>
            <a:r>
              <a:rPr lang="en-US" smtClean="0"/>
              <a:t>Fire Drill or Real Thing?</a:t>
            </a:r>
          </a:p>
          <a:p>
            <a:pPr eaLnBrk="1" hangingPunct="1">
              <a:defRPr/>
            </a:pPr>
            <a:r>
              <a:rPr lang="en-US" smtClean="0"/>
              <a:t>Problems:</a:t>
            </a:r>
          </a:p>
          <a:p>
            <a:pPr lvl="1" eaLnBrk="1" hangingPunct="1">
              <a:defRPr/>
            </a:pPr>
            <a:r>
              <a:rPr lang="en-US" smtClean="0"/>
              <a:t>Accountability</a:t>
            </a:r>
          </a:p>
          <a:p>
            <a:pPr lvl="1" eaLnBrk="1" hangingPunct="1">
              <a:defRPr/>
            </a:pPr>
            <a:r>
              <a:rPr lang="en-US" smtClean="0"/>
              <a:t>Accuracy</a:t>
            </a:r>
          </a:p>
          <a:p>
            <a:pPr lvl="1" eaLnBrk="1" hangingPunct="1">
              <a:defRPr/>
            </a:pPr>
            <a:r>
              <a:rPr lang="en-US" smtClean="0"/>
              <a:t>Time of Day</a:t>
            </a:r>
          </a:p>
        </p:txBody>
      </p:sp>
      <p:pic>
        <p:nvPicPr>
          <p:cNvPr id="50180" name="Picture 4" descr="C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981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Fire Inspection: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Suites and Rooms randomly selected.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Inspection limited to “plain view” items.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Most room inspections take less than one minute. (More time may be needed when violations need to be removed.)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When possible, code violations are to be corrected or removed immediately.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 and 2</a:t>
            </a:r>
            <a:r>
              <a:rPr lang="en-US" baseline="30000" smtClean="0"/>
              <a:t>nd</a:t>
            </a:r>
            <a:r>
              <a:rPr lang="en-US" smtClean="0"/>
              <a:t> re-inspection to verify violation has been abated.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Curtains, Tapestries &amp; Posters: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[F]807.1</a:t>
            </a:r>
            <a:r>
              <a:rPr lang="en-US" dirty="0" smtClean="0"/>
              <a:t>  In dormitories, curtains, draperies, hangings and other decorative materials must be flame resistant or non-combustible.</a:t>
            </a:r>
          </a:p>
          <a:p>
            <a:pPr lvl="1" eaLnBrk="1" hangingPunct="1">
              <a:defRPr/>
            </a:pPr>
            <a:r>
              <a:rPr lang="en-US" sz="2400" dirty="0" smtClean="0"/>
              <a:t>Vertical surface allows for fast flame spread.</a:t>
            </a:r>
          </a:p>
          <a:p>
            <a:pPr lvl="1" eaLnBrk="1" hangingPunct="1">
              <a:defRPr/>
            </a:pPr>
            <a:r>
              <a:rPr lang="en-US" sz="2400" dirty="0" smtClean="0"/>
              <a:t>Curtains, drapes and posters generally lightweight.</a:t>
            </a:r>
          </a:p>
          <a:p>
            <a:pPr lvl="1" eaLnBrk="1" hangingPunct="1">
              <a:defRPr/>
            </a:pPr>
            <a:r>
              <a:rPr lang="en-US" sz="2400" dirty="0" smtClean="0"/>
              <a:t>Allow in limited quantities…10% rule.</a:t>
            </a:r>
          </a:p>
          <a:p>
            <a:pPr lvl="1" eaLnBrk="1" hangingPunct="1">
              <a:defRPr/>
            </a:pPr>
            <a:r>
              <a:rPr lang="en-US" sz="2400" dirty="0" smtClean="0"/>
              <a:t>Keep space between posters.</a:t>
            </a:r>
          </a:p>
          <a:p>
            <a:pPr lvl="1" eaLnBrk="1" hangingPunct="1">
              <a:defRPr/>
            </a:pPr>
            <a:r>
              <a:rPr lang="en-US" sz="2400" dirty="0" smtClean="0"/>
              <a:t>Spray-on flame retardants???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OBJECTIVES: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Upon completion of this workshop the residence life leader will understand: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critical nature</a:t>
            </a:r>
            <a:r>
              <a:rPr lang="en-US" dirty="0" smtClean="0"/>
              <a:t> of campus fire safety education.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role of residence life leaders</a:t>
            </a:r>
            <a:r>
              <a:rPr lang="en-US" dirty="0" smtClean="0"/>
              <a:t> in fire safe campus life.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The elements of </a:t>
            </a:r>
            <a:r>
              <a:rPr lang="en-US" b="1" u="sng" dirty="0" smtClean="0"/>
              <a:t>motivating students</a:t>
            </a:r>
            <a:r>
              <a:rPr lang="en-US" dirty="0" smtClean="0"/>
              <a:t> to adopt a fire safe lifestyle.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Extension Cords: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solidFill>
                  <a:schemeClr val="hlink"/>
                </a:solidFill>
              </a:rPr>
              <a:t>[F]605.5</a:t>
            </a:r>
            <a:r>
              <a:rPr lang="en-US" sz="3600" smtClean="0"/>
              <a:t> Extension cords shall not be a substitute for permanent wiring.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Designed to serve </a:t>
            </a:r>
            <a:r>
              <a:rPr lang="en-US" i="1" u="sng" smtClean="0"/>
              <a:t>one</a:t>
            </a:r>
            <a:r>
              <a:rPr lang="en-US" smtClean="0"/>
              <a:t> </a:t>
            </a:r>
            <a:r>
              <a:rPr lang="en-US" u="sng" smtClean="0"/>
              <a:t>portable</a:t>
            </a:r>
            <a:r>
              <a:rPr lang="en-US" smtClean="0"/>
              <a:t> appliance.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Shall not be run under doors, floor coverings, or piles of clothes.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Extension cords generally light gauge, light amperage load.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Overheating issues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Holiday Lights: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hlink"/>
                </a:solidFill>
              </a:rPr>
              <a:t>[F]605.9</a:t>
            </a:r>
            <a:r>
              <a:rPr lang="en-US" sz="3600" dirty="0" smtClean="0"/>
              <a:t>  Temporary wiring methods shall be in accordance with Ch. 27 of the Building Code of NYS (NEC)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String lights considered temporary wiring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Many same issues as extension cords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Lightweight wire gauge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End to End connections increase potential for overcurrent situation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Subject to physical damage from installation methods or location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P1010330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73" y="843661"/>
            <a:ext cx="6242304" cy="46817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Candles: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[F]308.3.2</a:t>
            </a:r>
            <a:r>
              <a:rPr lang="en-US" dirty="0" smtClean="0"/>
              <a:t>   Open flame from candles shall not be located on or near combustible material.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[F]308.3.8  </a:t>
            </a:r>
            <a:r>
              <a:rPr lang="en-US" dirty="0" smtClean="0"/>
              <a:t>Candles, incense and open flame-producing items </a:t>
            </a:r>
            <a:r>
              <a:rPr lang="en-US" i="1" dirty="0" smtClean="0">
                <a:solidFill>
                  <a:srgbClr val="FF0000"/>
                </a:solidFill>
              </a:rPr>
              <a:t>shall not be allowed  </a:t>
            </a:r>
            <a:r>
              <a:rPr lang="en-US" dirty="0" smtClean="0"/>
              <a:t>in sleeping units of R-2 dormitory occupancies.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Shrine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73" y="843661"/>
            <a:ext cx="6242304" cy="46817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Exits, Means of Egress: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598613"/>
            <a:ext cx="8226425" cy="5106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[F]1027.2</a:t>
            </a:r>
            <a:r>
              <a:rPr lang="en-US" sz="2800" dirty="0" smtClean="0">
                <a:solidFill>
                  <a:schemeClr val="folHlink"/>
                </a:solidFill>
              </a:rPr>
              <a:t>  </a:t>
            </a:r>
            <a:r>
              <a:rPr lang="en-US" sz="2800" dirty="0" smtClean="0"/>
              <a:t>Exit access, exit and exit discharge shall be free from obstructions and shall provide full instant use.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Furniture, etc.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[F]1027.3</a:t>
            </a:r>
            <a:r>
              <a:rPr lang="en-US" sz="2800" dirty="0" smtClean="0"/>
              <a:t>  Means of egress shall be free of obstructions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Shoes, clothing in suite halls.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[F]1027.4</a:t>
            </a:r>
            <a:r>
              <a:rPr lang="en-US" sz="2800" dirty="0" smtClean="0"/>
              <a:t>  Furnishings, decorations or other objects shall not be placed to obstruct exits or visibility thereof.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Curtains, beads, furniture,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blocked hall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73" y="843661"/>
            <a:ext cx="6242304" cy="46817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Halogen Lamps: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[F]305.1</a:t>
            </a:r>
            <a:r>
              <a:rPr lang="en-US" smtClean="0"/>
              <a:t>  Clearance between ignition sources and combustible materials shall be maintained in an approved manner.</a:t>
            </a:r>
          </a:p>
          <a:p>
            <a:pPr lvl="1" eaLnBrk="1" hangingPunct="1">
              <a:defRPr/>
            </a:pPr>
            <a:r>
              <a:rPr lang="en-US" smtClean="0"/>
              <a:t>Torchiere style lights</a:t>
            </a:r>
          </a:p>
          <a:p>
            <a:pPr lvl="1" eaLnBrk="1" hangingPunct="1">
              <a:defRPr/>
            </a:pPr>
            <a:r>
              <a:rPr lang="en-US" smtClean="0"/>
              <a:t>Desk lamps</a:t>
            </a:r>
          </a:p>
          <a:p>
            <a:pPr lvl="2" eaLnBrk="1" hangingPunct="1">
              <a:defRPr/>
            </a:pPr>
            <a:r>
              <a:rPr lang="en-US" smtClean="0"/>
              <a:t>Bulbs can reach 600 degrees F</a:t>
            </a:r>
          </a:p>
          <a:p>
            <a:pPr lvl="2" eaLnBrk="1" hangingPunct="1">
              <a:defRPr/>
            </a:pPr>
            <a:r>
              <a:rPr lang="en-US" smtClean="0"/>
              <a:t>Desk lamps usually identifiable by stand-off or handle.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2467" name="Picture 7" descr="halogen lamp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057400"/>
            <a:ext cx="3048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" name="Picture 8" descr="halogen lamp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057400"/>
            <a:ext cx="33528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Cooking: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[PM]403.3</a:t>
            </a:r>
            <a:r>
              <a:rPr lang="en-US" smtClean="0"/>
              <a:t>  Cooking shall not be permitted in any rooming unit or dormitory unit, and a cooking facility or appliance </a:t>
            </a:r>
            <a:r>
              <a:rPr lang="en-US" i="1" smtClean="0"/>
              <a:t>shall not be permitted to be present in a rooming unit or dormitory unit.</a:t>
            </a:r>
          </a:p>
          <a:p>
            <a:pPr lvl="1" eaLnBrk="1" hangingPunct="1">
              <a:defRPr/>
            </a:pPr>
            <a:r>
              <a:rPr lang="en-US" smtClean="0"/>
              <a:t>Exceptions:  Devices </a:t>
            </a:r>
            <a:r>
              <a:rPr lang="en-US" u="sng" smtClean="0"/>
              <a:t>such as</a:t>
            </a:r>
            <a:r>
              <a:rPr lang="en-US" smtClean="0"/>
              <a:t> coffeepots and microwaves shall not be considered cooking appliances.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WE HAVE A PROBLEM…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college fire problem is real.</a:t>
            </a:r>
          </a:p>
          <a:p>
            <a:pPr eaLnBrk="1" hangingPunct="1">
              <a:defRPr/>
            </a:pPr>
            <a:r>
              <a:rPr lang="en-US" sz="2800" dirty="0" smtClean="0"/>
              <a:t>Through continual education, losses can be reduced.</a:t>
            </a:r>
          </a:p>
          <a:p>
            <a:pPr eaLnBrk="1" hangingPunct="1">
              <a:defRPr/>
            </a:pPr>
            <a:r>
              <a:rPr lang="en-US" sz="2800" dirty="0" smtClean="0"/>
              <a:t>Most college safety violations are caused by </a:t>
            </a: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ehavior.</a:t>
            </a:r>
            <a:r>
              <a:rPr lang="en-US" sz="2800" dirty="0" smtClean="0"/>
              <a:t> </a:t>
            </a:r>
          </a:p>
        </p:txBody>
      </p:sp>
      <p:pic>
        <p:nvPicPr>
          <p:cNvPr id="14340" name="Picture 7" descr="inac23em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42672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4515" name="Picture 5" descr="Hot pl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600200"/>
            <a:ext cx="4954587" cy="4419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6" name="Picture 8" descr="george foreman gr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50" y="1981200"/>
            <a:ext cx="3234849" cy="28490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Power Strips: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[F]605.4</a:t>
            </a:r>
            <a:r>
              <a:rPr lang="en-US" smtClean="0"/>
              <a:t>  Multiplug adapters, such as cube adapters and unfused plug strips shall be prohibited.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[F]605.4.1</a:t>
            </a:r>
            <a:r>
              <a:rPr lang="en-US" smtClean="0"/>
              <a:t>  Relocatable power taps shall be equipped with overcurrent protection.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[F]605.4.2</a:t>
            </a:r>
            <a:r>
              <a:rPr lang="en-US" smtClean="0"/>
              <a:t>  Relocatable power taps shall be directly connected to a permanently installed receptacle.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1"/>
            <a:ext cx="6096000" cy="5029200"/>
          </a:xfrm>
        </p:spPr>
      </p:pic>
    </p:spTree>
    <p:extLst>
      <p:ext uri="{BB962C8B-B14F-4D97-AF65-F5344CB8AC3E}">
        <p14:creationId xmlns:p14="http://schemas.microsoft.com/office/powerpoint/2010/main" val="42162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324600" cy="4610894"/>
          </a:xfrm>
        </p:spPr>
      </p:pic>
    </p:spTree>
    <p:extLst>
      <p:ext uri="{BB962C8B-B14F-4D97-AF65-F5344CB8AC3E}">
        <p14:creationId xmlns:p14="http://schemas.microsoft.com/office/powerpoint/2010/main" val="2032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100_194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7" y="273050"/>
            <a:ext cx="7762757" cy="582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429000" cy="3276600"/>
          </a:xfrm>
        </p:spPr>
      </p:pic>
    </p:spTree>
    <p:extLst>
      <p:ext uri="{BB962C8B-B14F-4D97-AF65-F5344CB8AC3E}">
        <p14:creationId xmlns:p14="http://schemas.microsoft.com/office/powerpoint/2010/main" val="27199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Unapproved Electrical Conditions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[F605.6]</a:t>
            </a:r>
            <a:r>
              <a:rPr lang="en-US" smtClean="0"/>
              <a:t>  Open junction boxes and open wiring splices shall be prohibited.  Approved covers shall be provided for all switch and electrical boxes.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[F]605.7</a:t>
            </a:r>
            <a:r>
              <a:rPr lang="en-US" smtClean="0"/>
              <a:t>  Electrical appliances and fixtures shall be tested and listed…by an approved agency.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Open Boxes/Splices</a:t>
            </a:r>
          </a:p>
        </p:txBody>
      </p:sp>
      <p:pic>
        <p:nvPicPr>
          <p:cNvPr id="68611" name="Picture 7" descr="100_19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1752600"/>
            <a:ext cx="4037012" cy="360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2" name="Picture 8" descr="100_19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17" y="2118259"/>
            <a:ext cx="4035829" cy="3458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Electrical Hazards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[F]605.1</a:t>
            </a:r>
            <a:r>
              <a:rPr lang="en-US" smtClean="0"/>
              <a:t>  Electrical wiring, devices, appliances and other equipment that is modified or damaged and constitutes an electrical shock or fire hazard shall not be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Electrical Hazards-Damaged Equipment</a:t>
            </a:r>
          </a:p>
        </p:txBody>
      </p:sp>
      <p:pic>
        <p:nvPicPr>
          <p:cNvPr id="70659" name="Picture 7" descr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4340225" cy="353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9" descr="P10103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33427"/>
            <a:ext cx="4037013" cy="3027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College Fire Problem: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8226425" cy="21748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 New York State:</a:t>
            </a:r>
          </a:p>
          <a:p>
            <a:pPr lvl="1" eaLnBrk="1" hangingPunct="1">
              <a:defRPr/>
            </a:pPr>
            <a:r>
              <a:rPr lang="en-US" sz="2400" dirty="0" smtClean="0"/>
              <a:t>Over 300 Campus fires reported each year</a:t>
            </a:r>
          </a:p>
          <a:p>
            <a:pPr lvl="1" eaLnBrk="1" hangingPunct="1">
              <a:defRPr/>
            </a:pPr>
            <a:r>
              <a:rPr lang="en-US" sz="2400" dirty="0" smtClean="0"/>
              <a:t>Approximately 160 of these are in dormitory units</a:t>
            </a:r>
          </a:p>
          <a:p>
            <a:pPr lvl="1" eaLnBrk="1" hangingPunct="1">
              <a:defRPr/>
            </a:pPr>
            <a:r>
              <a:rPr lang="en-US" sz="2400" dirty="0" smtClean="0"/>
              <a:t>Numbers likely higher due to unreported fires</a:t>
            </a:r>
          </a:p>
          <a:p>
            <a:pPr lvl="1" eaLnBrk="1" hangingPunct="1">
              <a:defRPr/>
            </a:pPr>
            <a:r>
              <a:rPr lang="en-US" sz="2400" dirty="0" smtClean="0"/>
              <a:t>Numbers do not include off-campus fires</a:t>
            </a:r>
          </a:p>
        </p:txBody>
      </p:sp>
      <p:pic>
        <p:nvPicPr>
          <p:cNvPr id="15364" name="Picture 6" descr="j04094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33" y="3922713"/>
            <a:ext cx="3257385" cy="2173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Electrical Hazards:</a:t>
            </a:r>
            <a:br>
              <a:rPr lang="en-US" sz="4000" smtClean="0"/>
            </a:br>
            <a:r>
              <a:rPr lang="en-US" sz="4000" smtClean="0"/>
              <a:t>Damaged or Modified Equipment</a:t>
            </a:r>
          </a:p>
        </p:txBody>
      </p:sp>
      <p:pic>
        <p:nvPicPr>
          <p:cNvPr id="71683" name="Picture 8" descr="P10100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1828800"/>
            <a:ext cx="4037012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9" descr="P630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33427"/>
            <a:ext cx="4037013" cy="3027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Removal or Tampering with Equipment: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[F]901.8</a:t>
            </a:r>
            <a:r>
              <a:rPr lang="en-US" sz="2800" smtClean="0"/>
              <a:t>  It shall be prohibited for any person to remove, tamper, or otherwise disturb any fire detection and alarm system, suppression system, or other fire appliance.</a:t>
            </a:r>
          </a:p>
        </p:txBody>
      </p:sp>
      <p:pic>
        <p:nvPicPr>
          <p:cNvPr id="72708" name="Picture 8" descr="Chase Heat Sens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21" y="1598613"/>
            <a:ext cx="265642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" name="Picture 9" descr="close fi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114800"/>
            <a:ext cx="2897188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Tampering with Equipment</a:t>
            </a:r>
          </a:p>
        </p:txBody>
      </p:sp>
      <p:pic>
        <p:nvPicPr>
          <p:cNvPr id="73731" name="Picture 12" descr="glo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2333427"/>
            <a:ext cx="4037012" cy="3027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2" name="Picture 13" descr="P630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33427"/>
            <a:ext cx="4037013" cy="3027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Tampering with Equipment</a:t>
            </a:r>
          </a:p>
        </p:txBody>
      </p:sp>
      <p:pic>
        <p:nvPicPr>
          <p:cNvPr id="74755" name="Picture 7" descr="P630016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2333427"/>
            <a:ext cx="4037012" cy="3027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6" name="Picture 8" descr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905000"/>
            <a:ext cx="4037013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Tampering with Equipment</a:t>
            </a:r>
          </a:p>
        </p:txBody>
      </p:sp>
      <p:pic>
        <p:nvPicPr>
          <p:cNvPr id="75779" name="Picture 7" descr="Towers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1828800"/>
            <a:ext cx="4268787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0" name="Picture 8" descr="P10103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11" y="1598613"/>
            <a:ext cx="3373040" cy="449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Sprinkler Heads: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Do not suspend objects from sprinkler piping, brackets or heads.</a:t>
            </a:r>
          </a:p>
          <a:p>
            <a:r>
              <a:rPr lang="en-US" dirty="0" smtClean="0"/>
              <a:t>Maintain 18” clearance from sprinkler head deflector to storage below.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124200" cy="3657600"/>
          </a:xfrm>
        </p:spPr>
      </p:pic>
    </p:spTree>
    <p:extLst>
      <p:ext uri="{BB962C8B-B14F-4D97-AF65-F5344CB8AC3E}">
        <p14:creationId xmlns:p14="http://schemas.microsoft.com/office/powerpoint/2010/main" val="23785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Smoking</a:t>
            </a: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[F]310.2</a:t>
            </a:r>
            <a:r>
              <a:rPr lang="en-US" sz="2800" smtClean="0"/>
              <a:t>  Smoking shall be prohibited (in prohibited areas.)</a:t>
            </a:r>
          </a:p>
        </p:txBody>
      </p:sp>
      <p:pic>
        <p:nvPicPr>
          <p:cNvPr id="76804" name="Picture 8" descr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31" y="1598613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5" name="Picture 9" descr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505200"/>
            <a:ext cx="3200400" cy="270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Combustible Storage: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"/>
          </p:nvPr>
        </p:nvSpPr>
        <p:spPr>
          <a:xfrm>
            <a:off x="455613" y="1598612"/>
            <a:ext cx="8226425" cy="3506787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[F]304.1 </a:t>
            </a:r>
            <a:r>
              <a:rPr lang="en-US" dirty="0" smtClean="0"/>
              <a:t> Combustible waste material creating a fire hazard shall not be allowed to accumulate in buildings or structures.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[F]315.2.2  </a:t>
            </a:r>
            <a:r>
              <a:rPr lang="en-US" dirty="0" smtClean="0"/>
              <a:t>Combustible materials shall not be stored in exits or exit enclosures.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5613" y="5181600"/>
            <a:ext cx="8226425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7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8001000" cy="6019800"/>
          </a:xfrm>
        </p:spPr>
      </p:pic>
      <p:sp>
        <p:nvSpPr>
          <p:cNvPr id="8" name="TextBox 7"/>
          <p:cNvSpPr txBox="1"/>
          <p:nvPr/>
        </p:nvSpPr>
        <p:spPr>
          <a:xfrm>
            <a:off x="1676400" y="1175266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The End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4"/>
          <p:cNvSpPr>
            <a:spLocks noChangeArrowheads="1" noChangeShapeType="1" noTextEdit="1"/>
          </p:cNvSpPr>
          <p:nvPr/>
        </p:nvSpPr>
        <p:spPr bwMode="auto">
          <a:xfrm>
            <a:off x="1828800" y="1143000"/>
            <a:ext cx="6172200" cy="441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QUESTIONS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smtClean="0"/>
              <a:t>When fires do occur,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37338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/>
              <a:t>When deaths and disfiguring burn injuries result, the consequences last forever</a:t>
            </a:r>
            <a:r>
              <a:rPr lang="en-US" sz="4400" smtClean="0"/>
              <a:t>.</a:t>
            </a:r>
            <a:r>
              <a:rPr lang="en-US" sz="2800" smtClean="0"/>
              <a:t> </a:t>
            </a:r>
          </a:p>
        </p:txBody>
      </p:sp>
      <p:pic>
        <p:nvPicPr>
          <p:cNvPr id="37892" name="Picture 4" descr="Burn victi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26781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Burn victi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019300"/>
            <a:ext cx="3175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Burn victim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35413"/>
            <a:ext cx="43434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Burn victim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057400"/>
            <a:ext cx="29749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Burn victim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9067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campus life safety hazard can be great at any time of the day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Varied class attendance schedules</a:t>
            </a:r>
          </a:p>
          <a:p>
            <a:pPr eaLnBrk="1" hangingPunct="1">
              <a:defRPr/>
            </a:pPr>
            <a:r>
              <a:rPr lang="en-US" smtClean="0"/>
              <a:t>Sleeping in dorms or residences at all hours</a:t>
            </a:r>
          </a:p>
          <a:p>
            <a:pPr eaLnBrk="1" hangingPunct="1">
              <a:defRPr/>
            </a:pPr>
            <a:r>
              <a:rPr lang="en-US" smtClean="0"/>
              <a:t>Up at all hours studying or socializing</a:t>
            </a:r>
          </a:p>
          <a:p>
            <a:pPr eaLnBrk="1" hangingPunct="1">
              <a:defRPr/>
            </a:pPr>
            <a:r>
              <a:rPr lang="en-US" smtClean="0"/>
              <a:t>Huge complexes may have minimal exiting options</a:t>
            </a:r>
          </a:p>
          <a:p>
            <a:pPr eaLnBrk="1" hangingPunct="1">
              <a:defRPr/>
            </a:pPr>
            <a:r>
              <a:rPr lang="en-US" smtClean="0"/>
              <a:t>Accountability can be extremely difficult</a:t>
            </a:r>
          </a:p>
          <a:p>
            <a:pPr eaLnBrk="1" hangingPunct="1">
              <a:defRPr/>
            </a:pPr>
            <a:r>
              <a:rPr lang="en-US" smtClean="0"/>
              <a:t>Training is often weak or non-existent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Roles and Responsibilities:</a:t>
            </a:r>
            <a:br>
              <a:rPr lang="en-US" dirty="0" smtClean="0"/>
            </a:br>
            <a:r>
              <a:rPr lang="en-US" dirty="0" smtClean="0"/>
              <a:t>Who’s Job is it?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598613"/>
            <a:ext cx="8226425" cy="4802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i="1" u="sng" dirty="0" smtClean="0"/>
              <a:t>Everyone</a:t>
            </a:r>
            <a:r>
              <a:rPr lang="en-US" dirty="0" smtClean="0"/>
              <a:t> on Campus has </a:t>
            </a:r>
            <a:r>
              <a:rPr lang="en-US" i="1" u="sng" dirty="0" smtClean="0"/>
              <a:t>some</a:t>
            </a:r>
            <a:r>
              <a:rPr lang="en-US" dirty="0" smtClean="0"/>
              <a:t> role in maintaining and promoting a fire safe environment: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Administration</a:t>
            </a:r>
          </a:p>
          <a:p>
            <a:pPr lvl="1" eaLnBrk="1" hangingPunct="1">
              <a:defRPr/>
            </a:pPr>
            <a:r>
              <a:rPr lang="en-US" dirty="0" smtClean="0"/>
              <a:t>Buildings and Grounds</a:t>
            </a:r>
          </a:p>
          <a:p>
            <a:pPr lvl="1" eaLnBrk="1" hangingPunct="1">
              <a:defRPr/>
            </a:pPr>
            <a:r>
              <a:rPr lang="en-US" dirty="0" smtClean="0"/>
              <a:t>Environmental Health &amp; Safety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Residence Life Staff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Roles &amp; Responsibilities…Behavior</a:t>
            </a:r>
          </a:p>
        </p:txBody>
      </p:sp>
      <p:pic>
        <p:nvPicPr>
          <p:cNvPr id="27652" name="Picture 8" descr="j03211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26670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9" descr="j040717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657600"/>
            <a:ext cx="2743200" cy="2173288"/>
          </a:xfrm>
        </p:spPr>
      </p:pic>
      <p:sp>
        <p:nvSpPr>
          <p:cNvPr id="48135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Most college fire safety violations are due to </a:t>
            </a:r>
            <a:r>
              <a:rPr lang="en-US" sz="2800" b="1" i="1" dirty="0" smtClean="0">
                <a:solidFill>
                  <a:schemeClr val="hlink"/>
                </a:solidFill>
              </a:rPr>
              <a:t>BEHAVIOR</a:t>
            </a:r>
            <a:r>
              <a:rPr lang="en-US" sz="2800" dirty="0" smtClean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People doing dumb things whether knowingly or not.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3">
      <a:dk1>
        <a:srgbClr val="010199"/>
      </a:dk1>
      <a:lt1>
        <a:srgbClr val="FFFFFF"/>
      </a:lt1>
      <a:dk2>
        <a:srgbClr val="000099"/>
      </a:dk2>
      <a:lt2>
        <a:srgbClr val="CCFFFF"/>
      </a:lt2>
      <a:accent1>
        <a:srgbClr val="00C600"/>
      </a:accent1>
      <a:accent2>
        <a:srgbClr val="01017D"/>
      </a:accent2>
      <a:accent3>
        <a:srgbClr val="AAAACA"/>
      </a:accent3>
      <a:accent4>
        <a:srgbClr val="DADADA"/>
      </a:accent4>
      <a:accent5>
        <a:srgbClr val="AADFAA"/>
      </a:accent5>
      <a:accent6>
        <a:srgbClr val="010171"/>
      </a:accent6>
      <a:hlink>
        <a:srgbClr val="FFE701"/>
      </a:hlink>
      <a:folHlink>
        <a:srgbClr val="3366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ing Grid 10">
        <a:dk1>
          <a:srgbClr val="010199"/>
        </a:dk1>
        <a:lt1>
          <a:srgbClr val="FFFFFF"/>
        </a:lt1>
        <a:dk2>
          <a:srgbClr val="800080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C0AAC0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11">
        <a:dk1>
          <a:srgbClr val="003366"/>
        </a:dk1>
        <a:lt1>
          <a:srgbClr val="FFFFFF"/>
        </a:lt1>
        <a:dk2>
          <a:srgbClr val="301498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DAAC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12">
        <a:dk1>
          <a:srgbClr val="003366"/>
        </a:dk1>
        <a:lt1>
          <a:srgbClr val="FFFFFF"/>
        </a:lt1>
        <a:dk2>
          <a:srgbClr val="210E68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BAAB9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3366"/>
        </a:dk1>
        <a:lt1>
          <a:srgbClr val="FFFFFF"/>
        </a:lt1>
        <a:dk2>
          <a:srgbClr val="210E68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BAAB9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1225</TotalTime>
  <Words>1475</Words>
  <Application>Microsoft Office PowerPoint</Application>
  <PresentationFormat>On-screen Show (4:3)</PresentationFormat>
  <Paragraphs>211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Fading Grid</vt:lpstr>
      <vt:lpstr>Stream</vt:lpstr>
      <vt:lpstr>Globe</vt:lpstr>
      <vt:lpstr>RESIDENCE LIFE LEADER TRAINING</vt:lpstr>
      <vt:lpstr>PowerPoint Presentation</vt:lpstr>
      <vt:lpstr>OBJECTIVES:</vt:lpstr>
      <vt:lpstr>WE HAVE A PROBLEM…</vt:lpstr>
      <vt:lpstr>The College Fire Problem:</vt:lpstr>
      <vt:lpstr>When fires do occur,</vt:lpstr>
      <vt:lpstr>The campus life safety hazard can be great at any time of the day</vt:lpstr>
      <vt:lpstr>Roles and Responsibilities: Who’s Job is it?</vt:lpstr>
      <vt:lpstr>Roles &amp; Responsibilities…Behavior</vt:lpstr>
      <vt:lpstr>Roles &amp; Responsibilities--  Resident Life Leader’s Role:</vt:lpstr>
      <vt:lpstr>Roles and Responsibilities</vt:lpstr>
      <vt:lpstr>Training:</vt:lpstr>
      <vt:lpstr>Training: Attitude and Experience</vt:lpstr>
      <vt:lpstr>Training:</vt:lpstr>
      <vt:lpstr>PowerPoint Presentation</vt:lpstr>
      <vt:lpstr>Residence Life Leaders’ Role in Fire and Safety Training:</vt:lpstr>
      <vt:lpstr>Motivating Students to a Fire-Safe Behavior</vt:lpstr>
      <vt:lpstr>The Role of Residence Life Leaders in Campus Fire Safety</vt:lpstr>
      <vt:lpstr>Motivating Students</vt:lpstr>
      <vt:lpstr>Motivating students</vt:lpstr>
      <vt:lpstr>PowerPoint Presentation</vt:lpstr>
      <vt:lpstr>Resources for the Residence Life Leader:</vt:lpstr>
      <vt:lpstr>Summary:</vt:lpstr>
      <vt:lpstr>Get them here safely!</vt:lpstr>
      <vt:lpstr>PowerPoint Presentation</vt:lpstr>
      <vt:lpstr>ASK THE FIRE MARSHAL</vt:lpstr>
      <vt:lpstr>Fire Drills</vt:lpstr>
      <vt:lpstr>The Fire Inspection:</vt:lpstr>
      <vt:lpstr>Curtains, Tapestries &amp; Posters:</vt:lpstr>
      <vt:lpstr>Extension Cords:</vt:lpstr>
      <vt:lpstr>Holiday Lights:</vt:lpstr>
      <vt:lpstr>PowerPoint Presentation</vt:lpstr>
      <vt:lpstr>Candles:</vt:lpstr>
      <vt:lpstr>PowerPoint Presentation</vt:lpstr>
      <vt:lpstr>Exits, Means of Egress:</vt:lpstr>
      <vt:lpstr>PowerPoint Presentation</vt:lpstr>
      <vt:lpstr>Halogen Lamps:</vt:lpstr>
      <vt:lpstr>PowerPoint Presentation</vt:lpstr>
      <vt:lpstr>Cooking:</vt:lpstr>
      <vt:lpstr>PowerPoint Presentation</vt:lpstr>
      <vt:lpstr>Power Strips:</vt:lpstr>
      <vt:lpstr>PowerPoint Presentation</vt:lpstr>
      <vt:lpstr>PowerPoint Presentation</vt:lpstr>
      <vt:lpstr>PowerPoint Presentation</vt:lpstr>
      <vt:lpstr>PowerPoint Presentation</vt:lpstr>
      <vt:lpstr>Unapproved Electrical Conditions</vt:lpstr>
      <vt:lpstr>Open Boxes/Splices</vt:lpstr>
      <vt:lpstr>Electrical Hazards</vt:lpstr>
      <vt:lpstr>Electrical Hazards-Damaged Equipment</vt:lpstr>
      <vt:lpstr>Electrical Hazards: Damaged or Modified Equipment</vt:lpstr>
      <vt:lpstr>Removal or Tampering with Equipment:</vt:lpstr>
      <vt:lpstr>Tampering with Equipment</vt:lpstr>
      <vt:lpstr>Tampering with Equipment</vt:lpstr>
      <vt:lpstr>Tampering with Equipment</vt:lpstr>
      <vt:lpstr>Sprinkler Heads:</vt:lpstr>
      <vt:lpstr>Smoking</vt:lpstr>
      <vt:lpstr>Combustible Storage:</vt:lpstr>
      <vt:lpstr>PowerPoint Presentation</vt:lpstr>
      <vt:lpstr>PowerPoint Presentation</vt:lpstr>
    </vt:vector>
  </TitlesOfParts>
  <Company>Sheridan Fire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Przybycien (J.P.)</dc:title>
  <dc:creator>Owner</dc:creator>
  <cp:lastModifiedBy>Przybycien, John</cp:lastModifiedBy>
  <cp:revision>72</cp:revision>
  <dcterms:created xsi:type="dcterms:W3CDTF">2008-05-30T19:41:45Z</dcterms:created>
  <dcterms:modified xsi:type="dcterms:W3CDTF">2012-08-17T14:41:03Z</dcterms:modified>
</cp:coreProperties>
</file>